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24"/>
  </p:notesMasterIdLst>
  <p:sldIdLst>
    <p:sldId id="296" r:id="rId4"/>
    <p:sldId id="275" r:id="rId5"/>
    <p:sldId id="276" r:id="rId6"/>
    <p:sldId id="281" r:id="rId7"/>
    <p:sldId id="278" r:id="rId8"/>
    <p:sldId id="280" r:id="rId9"/>
    <p:sldId id="279" r:id="rId10"/>
    <p:sldId id="262" r:id="rId11"/>
    <p:sldId id="268" r:id="rId12"/>
    <p:sldId id="271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808080"/>
    <a:srgbClr val="4D4D4D"/>
    <a:srgbClr val="FFDEBD"/>
    <a:srgbClr val="FFDCB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1" autoAdjust="0"/>
    <p:restoredTop sz="94659" autoAdjust="0"/>
  </p:normalViewPr>
  <p:slideViewPr>
    <p:cSldViewPr snapToGrid="0">
      <p:cViewPr varScale="1">
        <p:scale>
          <a:sx n="110" d="100"/>
          <a:sy n="110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DF351-5D4C-4195-8ADB-ADCFA1AAE8B2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C6AEB-A976-43E6-909C-8B6C7932A1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4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E22170-56C3-4306-BAA9-C97387FC3B14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72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687B2-5866-4A4F-8AEE-BB9F0ABCE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51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AB7D-42E1-450D-BBB4-C873B27D0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7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7CD5C-58C2-4978-A347-43AE3F3E7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149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053C-0CF6-4373-8094-5C4D3CE50C10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CAF27-06EE-4A27-B420-468CD6605D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157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44983-2747-4141-99E0-45788CA08583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BE80-82A6-4868-9B08-95B9967DB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90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55560-FEB7-4023-8F07-F55F9AA4860E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26927-6A53-4651-8975-316CC2574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864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67BA-D315-47B7-92BC-FD183EC0739C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0AAB3-7A50-43DF-A861-398E2B3294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987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488F5-76A6-44C5-AE5B-E4B4B53EEC4F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C199F-0BFB-4546-885A-4BA1B5F49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90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966B-3043-46CC-A7F3-EE2B626F6DA0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7E1E6-B865-4754-A0D1-0503141BF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9FB06-CB53-4680-92B4-D522DA4F9EAC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70393-F2F2-46AD-83B0-45766AFB6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099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F23C-127D-44E5-B09F-054950118BEE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8096E-24FA-4A75-A77E-BD4FE99FB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9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F807-AE9C-405C-9C5C-18149FAE9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78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8AEE-C6CE-43BD-B918-935E10456217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31317-7BEF-410E-B3CD-F3B1833A7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61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D5DB7-A35F-4C21-99F7-CCA6A0F77257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C665-7E1F-480C-AE5F-CA23E62F2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8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E5DE-1C19-4510-9D2A-4292DB52951D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92FCA-4593-4A15-A6FB-530F0BA0C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28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056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867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726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216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904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175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46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6A67D-B5F1-4D16-9122-2F8CC36626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990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813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532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338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3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C8A1F-D3BC-4CF0-A205-EFD5E34A3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53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BAF7C-DE18-402A-A394-045B01A933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30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35198-49DC-46C6-BCBF-1A1FB227A5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35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F79C5-86CB-41AD-A5D8-60256ADB11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144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E2A4-44F9-4220-BD6D-A407D7E341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55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597B6-828E-4A39-916A-5DD1AD97F6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52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F70EC9A-BCD9-43CA-8F0D-E68A4365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75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D4F25A17-23A9-412A-B626-D1E53B7F174A}" type="datetimeFigureOut">
              <a:rPr lang="en-US"/>
              <a:pPr>
                <a:defRPr/>
              </a:pPr>
              <a:t>7/10/16</a:t>
            </a:fld>
            <a:endParaRPr lang="en-US" dirty="0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CF7A03-97E4-45FC-80FA-5A1880CAA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76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DC0D-A7C7-4B1D-87E9-E9AF565F64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107BA-ADFF-4CD3-9509-55F7059888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98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www.metmuseum.org/toah/works-of-art/29.100.370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4525"/>
            <a:ext cx="7772400" cy="1374775"/>
          </a:xfrm>
        </p:spPr>
        <p:txBody>
          <a:bodyPr>
            <a:normAutofit fontScale="90000"/>
          </a:bodyPr>
          <a:lstStyle/>
          <a:p>
            <a:r>
              <a:rPr lang="en-US" sz="6000" b="1" baseline="30000" dirty="0" smtClean="0">
                <a:cs typeface="Avenir Black"/>
              </a:rPr>
              <a:t>IDEA EXCHANGE:</a:t>
            </a:r>
            <a:br>
              <a:rPr lang="en-US" sz="6000" b="1" baseline="30000" dirty="0" smtClean="0">
                <a:cs typeface="Avenir Black"/>
              </a:rPr>
            </a:br>
            <a:r>
              <a:rPr lang="en-US" sz="6000" b="1" baseline="30000" dirty="0" smtClean="0">
                <a:cs typeface="Avenir Black"/>
              </a:rPr>
              <a:t>Programs and Pedagogy</a:t>
            </a:r>
            <a:br>
              <a:rPr lang="en-US" sz="6000" b="1" baseline="30000" dirty="0" smtClean="0">
                <a:cs typeface="Avenir Black"/>
              </a:rPr>
            </a:br>
            <a:r>
              <a:rPr lang="en-US" sz="1800" b="1" dirty="0" smtClean="0">
                <a:cs typeface="Avenir Black"/>
              </a:rPr>
              <a:t>June 8, 2016 4:</a:t>
            </a:r>
            <a:r>
              <a:rPr lang="en-US" sz="1800" b="1" dirty="0">
                <a:cs typeface="Avenir Black"/>
              </a:rPr>
              <a:t>0</a:t>
            </a:r>
            <a:r>
              <a:rPr lang="en-US" sz="1800" b="1" dirty="0" smtClean="0">
                <a:cs typeface="Avenir Black"/>
              </a:rPr>
              <a:t>0 </a:t>
            </a:r>
            <a:r>
              <a:rPr lang="en-US" sz="1800" b="1" dirty="0">
                <a:cs typeface="Avenir Black"/>
              </a:rPr>
              <a:t>P</a:t>
            </a:r>
            <a:r>
              <a:rPr lang="en-US" sz="1800" b="1" dirty="0" smtClean="0">
                <a:cs typeface="Avenir Black"/>
              </a:rPr>
              <a:t>M</a:t>
            </a:r>
            <a:endParaRPr lang="en-US" sz="2400" dirty="0">
              <a:cs typeface="Aveni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103077"/>
            <a:ext cx="8369300" cy="1129323"/>
          </a:xfrm>
        </p:spPr>
        <p:txBody>
          <a:bodyPr>
            <a:normAutofit/>
          </a:bodyPr>
          <a:lstStyle/>
          <a:p>
            <a:r>
              <a:rPr lang="en-US" sz="2800" b="1" baseline="30000" dirty="0">
                <a:solidFill>
                  <a:schemeClr val="tx1"/>
                </a:solidFill>
                <a:cs typeface="Avenir Black"/>
              </a:rPr>
              <a:t>Guggenheim</a:t>
            </a:r>
          </a:p>
          <a:p>
            <a:r>
              <a:rPr lang="en-US" sz="2800" b="1" baseline="30000" dirty="0" err="1">
                <a:solidFill>
                  <a:schemeClr val="tx1"/>
                </a:solidFill>
                <a:cs typeface="Avenir Black"/>
              </a:rPr>
              <a:t>McNay</a:t>
            </a:r>
            <a:r>
              <a:rPr lang="en-US" sz="2800" b="1" baseline="30000" dirty="0">
                <a:solidFill>
                  <a:schemeClr val="tx1"/>
                </a:solidFill>
                <a:cs typeface="Avenir Black"/>
              </a:rPr>
              <a:t> Art </a:t>
            </a:r>
            <a:r>
              <a:rPr lang="en-US" sz="2800" b="1" baseline="30000" dirty="0" smtClean="0">
                <a:solidFill>
                  <a:schemeClr val="tx1"/>
                </a:solidFill>
                <a:cs typeface="Avenir Black"/>
              </a:rPr>
              <a:t>Museum</a:t>
            </a:r>
            <a:endParaRPr lang="en-US" sz="2800" b="1" baseline="30000" dirty="0">
              <a:solidFill>
                <a:schemeClr val="tx1"/>
              </a:solidFill>
              <a:cs typeface="Aveni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20"/>
          <a:stretch/>
        </p:blipFill>
        <p:spPr>
          <a:xfrm>
            <a:off x="0" y="-95739"/>
            <a:ext cx="9300308" cy="120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0"/>
          <a:stretch/>
        </p:blipFill>
        <p:spPr>
          <a:xfrm>
            <a:off x="0" y="1113692"/>
            <a:ext cx="9300308" cy="507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16" t="3782" r="2896" b="6934"/>
          <a:stretch/>
        </p:blipFill>
        <p:spPr>
          <a:xfrm>
            <a:off x="0" y="5651500"/>
            <a:ext cx="9177866" cy="1284654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841500" y="3422134"/>
            <a:ext cx="543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  <a:cs typeface="Avenir Black"/>
              </a:rPr>
              <a:t>Moderator 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Avenir Black"/>
              </a:rPr>
              <a:t>Audrey Shafer, MD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66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reframingphotography.com/sites/default/files/user/Hansen_Philip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3" y="1309036"/>
            <a:ext cx="4398745" cy="326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554892" y="5604921"/>
            <a:ext cx="8151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b="1" dirty="0" smtClean="0">
                <a:latin typeface="Calibri" pitchFamily="34" charset="0"/>
              </a:rPr>
              <a:t>Markus Hansen, </a:t>
            </a:r>
            <a:r>
              <a:rPr lang="en-US" b="1" i="1" dirty="0" smtClean="0">
                <a:latin typeface="Calibri" pitchFamily="34" charset="0"/>
              </a:rPr>
              <a:t>Other People's Feelings Are Also My Own, </a:t>
            </a:r>
            <a:r>
              <a:rPr lang="en-US" b="1" dirty="0" smtClean="0">
                <a:latin typeface="Calibri" pitchFamily="34" charset="0"/>
              </a:rPr>
              <a:t>2004-2006, </a:t>
            </a:r>
            <a:r>
              <a:rPr lang="en-US" altLang="en-US" b="1" dirty="0" smtClean="0">
                <a:latin typeface="Calibri" pitchFamily="34" charset="0"/>
              </a:rPr>
              <a:t>C-Type </a:t>
            </a:r>
            <a:r>
              <a:rPr lang="en-US" altLang="en-US" b="1" dirty="0">
                <a:latin typeface="Calibri" pitchFamily="34" charset="0"/>
              </a:rPr>
              <a:t>print</a:t>
            </a:r>
          </a:p>
        </p:txBody>
      </p:sp>
      <p:pic>
        <p:nvPicPr>
          <p:cNvPr id="4" name="Picture 2" descr="http://markveermans.nl/site/wp-content/uploads/2014/02/MarkusHansenNadia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"/>
          <a:stretch/>
        </p:blipFill>
        <p:spPr bwMode="auto">
          <a:xfrm>
            <a:off x="4177364" y="1495908"/>
            <a:ext cx="4966636" cy="306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7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8958" y="1524409"/>
            <a:ext cx="191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PRE-COURSE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8332" y="1524409"/>
            <a:ext cx="191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POST-COURSE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7869" y="1855687"/>
            <a:ext cx="183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50 % IMAGE 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869" y="2095254"/>
            <a:ext cx="183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50 % IMAGE 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0936" y="1962203"/>
            <a:ext cx="352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100 % IMAGE A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and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IMAGE 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9852" y="221501"/>
            <a:ext cx="490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Evaluation of Course Impact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505" y="3579445"/>
            <a:ext cx="8794555" cy="407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Pilot study of candidate images conducted by Gabriel Slamovits, a Mount Sinai student 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21 participants viewed 9 images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Mean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number of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observations/image = 4.0-6.0; Variances for each image = 3.3-9.1.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Two images were selected based on number of observations (4.8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5.1)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similar themes and complexity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 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Pilot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data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used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to estimate the required sample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size: 24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students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required to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have an 80% chance of detecting a difference of 1.5 observations between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pre-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post-tests.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  <a:cs typeface="Arial"/>
              </a:rPr>
              <a:t>“Narrative observations” </a:t>
            </a:r>
            <a:r>
              <a:rPr lang="en-US" altLang="en-US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tentatively </a:t>
            </a:r>
            <a:r>
              <a:rPr lang="en-US" altLang="en-US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define as </a:t>
            </a:r>
            <a:r>
              <a:rPr lang="en-US" altLang="en-US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ones </a:t>
            </a:r>
            <a:r>
              <a:rPr lang="en-US" altLang="en-US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in which the student projects motivation or a </a:t>
            </a:r>
            <a:r>
              <a:rPr lang="en-US" altLang="en-US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narrative </a:t>
            </a:r>
            <a:r>
              <a:rPr lang="en-US" altLang="en-US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onto the actions </a:t>
            </a:r>
            <a:r>
              <a:rPr lang="en-US" altLang="en-US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observed.</a:t>
            </a: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063" y="683166"/>
            <a:ext cx="821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Goal: Compare the number and empathic content of observations made by students of images before and after the course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063" y="1526441"/>
            <a:ext cx="129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Design: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662" y="2492860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Allows comparison of single student’s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responses on same image and new image, and group responses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to each image when seen either before or after the course.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Statistical analysis: Paired </a:t>
            </a:r>
            <a:r>
              <a:rPr lang="en-US" b="1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test or nonparametric analysis as appropriate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55" y="1460678"/>
            <a:ext cx="7890553" cy="1970276"/>
          </a:xfrm>
          <a:prstGeom prst="rect">
            <a:avLst/>
          </a:prstGeom>
          <a:noFill/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8889" y="624515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22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46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89" y="138193"/>
            <a:ext cx="4343400" cy="165576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FF6600"/>
                </a:solidFill>
              </a:rPr>
              <a:t>Art</a:t>
            </a:r>
            <a:r>
              <a:rPr lang="en-US" sz="4400" b="1" dirty="0" smtClean="0"/>
              <a:t> </a:t>
            </a:r>
            <a:r>
              <a:rPr lang="en-US" sz="4400" b="1" dirty="0" smtClean="0">
                <a:solidFill>
                  <a:srgbClr val="FF6600"/>
                </a:solidFill>
              </a:rPr>
              <a:t>Rounds</a:t>
            </a: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29990" y="2539727"/>
            <a:ext cx="438238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Calibri" panose="020F0502020204030204" pitchFamily="34" charset="0"/>
              </a:rPr>
              <a:t>University of Texas Health Science Center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Medical School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Adam Ratner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MD, Reuter Professor of Medical Humanities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b="1" kern="0" cap="small" dirty="0" smtClean="0">
                <a:solidFill>
                  <a:srgbClr val="FF6600"/>
                </a:solidFill>
                <a:latin typeface="Calibri" panose="020F0502020204030204" pitchFamily="34" charset="0"/>
              </a:rPr>
              <a:t/>
            </a:r>
            <a:br>
              <a:rPr lang="en-US" sz="1600" b="1" kern="0" cap="small" dirty="0" smtClean="0">
                <a:solidFill>
                  <a:srgbClr val="FF6600"/>
                </a:solidFill>
                <a:latin typeface="Calibri" panose="020F0502020204030204" pitchFamily="34" charset="0"/>
              </a:rPr>
            </a:br>
            <a:r>
              <a:rPr lang="en-US" b="1" dirty="0" smtClean="0">
                <a:solidFill>
                  <a:srgbClr val="FF66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Nursing School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Clarice Golightly-Jenkins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PhD, RN, MSN, CNS     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Assistant Professor – Clinical, Department of Health Restoration &amp; Care Systems Management</a:t>
            </a:r>
          </a:p>
          <a:p>
            <a:r>
              <a:rPr lang="en-US" sz="1600" b="1" kern="0" cap="small" dirty="0" smtClean="0">
                <a:solidFill>
                  <a:srgbClr val="FF6600"/>
                </a:solidFill>
                <a:latin typeface="Calibri" panose="020F0502020204030204" pitchFamily="34" charset="0"/>
              </a:rPr>
              <a:t/>
            </a:r>
            <a:br>
              <a:rPr lang="en-US" sz="1600" b="1" kern="0" cap="small" dirty="0" smtClean="0">
                <a:solidFill>
                  <a:srgbClr val="FF6600"/>
                </a:solidFill>
                <a:latin typeface="Calibri" panose="020F0502020204030204" pitchFamily="34" charset="0"/>
              </a:rPr>
            </a:br>
            <a:r>
              <a:rPr lang="en-US" sz="2000" b="1" kern="0" dirty="0" smtClean="0">
                <a:solidFill>
                  <a:srgbClr val="FF66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School of Health Professions</a:t>
            </a:r>
            <a:r>
              <a:rPr lang="en-US" sz="2000" b="1" kern="0" cap="small" dirty="0" smtClean="0">
                <a:solidFill>
                  <a:srgbClr val="FF66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b="1" kern="0" cap="small" dirty="0" smtClean="0">
                <a:solidFill>
                  <a:srgbClr val="FF66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Mary Kay Hart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MS, BS, AAS, Assistant Professor/Clinical, Respiratory Care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78" y="924089"/>
            <a:ext cx="459692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FF6600"/>
                </a:solidFill>
                <a:latin typeface="Calibri"/>
              </a:rPr>
              <a:t>McNay</a:t>
            </a:r>
            <a:r>
              <a:rPr lang="en-US" sz="2000" b="1" dirty="0" smtClean="0">
                <a:solidFill>
                  <a:srgbClr val="FF6600"/>
                </a:solidFill>
                <a:latin typeface="Calibri"/>
              </a:rPr>
              <a:t> Art Museum, San Antonio, Texas </a:t>
            </a:r>
            <a:r>
              <a:rPr lang="en-US" b="1" dirty="0" smtClean="0">
                <a:solidFill>
                  <a:srgbClr val="FF6600"/>
                </a:solidFill>
                <a:latin typeface="Calibri"/>
              </a:rPr>
              <a:t/>
            </a:r>
            <a:br>
              <a:rPr lang="en-US" b="1" dirty="0" smtClean="0">
                <a:solidFill>
                  <a:srgbClr val="FF6600"/>
                </a:solidFill>
                <a:latin typeface="Calibri"/>
              </a:rPr>
            </a:b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Kate Carey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Director of Education</a:t>
            </a:r>
            <a:b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Museum Educators,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Rosemary Hickman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Sheena Solitaire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78150" y="2363699"/>
            <a:ext cx="4086809" cy="13996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91" y="178833"/>
            <a:ext cx="4143633" cy="621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65333" y="671771"/>
            <a:ext cx="4178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Art Rounds Course Objectives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half" idx="4294967295"/>
          </p:nvPr>
        </p:nvSpPr>
        <p:spPr>
          <a:xfrm>
            <a:off x="4868252" y="2035587"/>
            <a:ext cx="4126190" cy="267723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Improve physical observation skills</a:t>
            </a:r>
          </a:p>
          <a:p>
            <a:r>
              <a:rPr lang="en-US" dirty="0" smtClean="0"/>
              <a:t>Increase comfort with ambiguity</a:t>
            </a:r>
          </a:p>
          <a:p>
            <a:r>
              <a:rPr lang="en-US" dirty="0" smtClean="0"/>
              <a:t>Increase empathy</a:t>
            </a:r>
          </a:p>
          <a:p>
            <a:r>
              <a:rPr lang="en-US" dirty="0" smtClean="0"/>
              <a:t>Enhance communication skills</a:t>
            </a:r>
          </a:p>
          <a:p>
            <a:r>
              <a:rPr lang="en-US" dirty="0" smtClean="0"/>
              <a:t>Foster interprofessionalism</a:t>
            </a: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984549" y="5227206"/>
            <a:ext cx="3720582" cy="0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5" y="955404"/>
            <a:ext cx="4484253" cy="29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8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half" idx="4294967295"/>
          </p:nvPr>
        </p:nvSpPr>
        <p:spPr>
          <a:xfrm>
            <a:off x="4952400" y="1552661"/>
            <a:ext cx="4191600" cy="455990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 sz="4400" b="1" dirty="0" smtClean="0"/>
              <a:t>2009</a:t>
            </a:r>
            <a:r>
              <a:rPr lang="en-US" sz="4400" dirty="0" smtClean="0"/>
              <a:t>–Beginning of partnership</a:t>
            </a:r>
            <a:r>
              <a:rPr lang="en-US" sz="3800" dirty="0" smtClean="0"/>
              <a:t/>
            </a:r>
            <a:br>
              <a:rPr lang="en-US" sz="3800" dirty="0" smtClean="0"/>
            </a:br>
            <a:endParaRPr lang="en-US" sz="3800" dirty="0" smtClean="0"/>
          </a:p>
          <a:p>
            <a:r>
              <a:rPr lang="en-US" sz="4400" b="1" dirty="0" smtClean="0"/>
              <a:t>2011</a:t>
            </a:r>
            <a:r>
              <a:rPr lang="en-US" sz="4400" dirty="0" smtClean="0"/>
              <a:t>–Beginning of elective course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(Medical &amp; Nursing students)</a:t>
            </a:r>
            <a:r>
              <a:rPr lang="en-US" sz="3800" dirty="0" smtClean="0"/>
              <a:t/>
            </a:r>
            <a:br>
              <a:rPr lang="en-US" sz="3800" dirty="0" smtClean="0"/>
            </a:br>
            <a:endParaRPr lang="en-US" sz="3800" dirty="0" smtClean="0"/>
          </a:p>
          <a:p>
            <a:r>
              <a:rPr lang="en-US" sz="4400" b="1" dirty="0" smtClean="0"/>
              <a:t>2015</a:t>
            </a:r>
            <a:r>
              <a:rPr lang="en-US" sz="4400" dirty="0" smtClean="0"/>
              <a:t>–Expansion to Health Profession</a:t>
            </a:r>
            <a:r>
              <a:rPr lang="en-US" sz="3800" dirty="0" smtClean="0"/>
              <a:t/>
            </a:r>
            <a:br>
              <a:rPr lang="en-US" sz="3800" dirty="0" smtClean="0"/>
            </a:br>
            <a:endParaRPr lang="en-US" sz="3800" dirty="0" smtClean="0"/>
          </a:p>
          <a:p>
            <a:r>
              <a:rPr lang="en-US" sz="4400" b="1" dirty="0" smtClean="0"/>
              <a:t>25–30 students </a:t>
            </a:r>
            <a:r>
              <a:rPr lang="en-US" sz="4400" dirty="0" smtClean="0"/>
              <a:t>(roughly equal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distribution from each school)</a:t>
            </a:r>
            <a:r>
              <a:rPr lang="en-US" sz="3800" dirty="0" smtClean="0"/>
              <a:t/>
            </a:r>
            <a:br>
              <a:rPr lang="en-US" sz="3800" dirty="0" smtClean="0"/>
            </a:br>
            <a:endParaRPr lang="en-US" sz="3800" dirty="0" smtClean="0"/>
          </a:p>
          <a:p>
            <a:r>
              <a:rPr lang="en-US" sz="4400" b="1" dirty="0" smtClean="0"/>
              <a:t>10 classes</a:t>
            </a:r>
            <a:r>
              <a:rPr lang="en-US" sz="4400" dirty="0"/>
              <a:t> </a:t>
            </a:r>
            <a:r>
              <a:rPr lang="en-US" sz="4400" dirty="0" smtClean="0"/>
              <a:t>with </a:t>
            </a:r>
            <a:r>
              <a:rPr lang="en-US" sz="4400" b="1" dirty="0" smtClean="0"/>
              <a:t>4 sessions at McNay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endParaRPr lang="en-US" sz="3800" dirty="0" smtClean="0"/>
          </a:p>
          <a:p>
            <a:r>
              <a:rPr lang="en-US" sz="4400" dirty="0"/>
              <a:t>P</a:t>
            </a:r>
            <a:r>
              <a:rPr lang="en-US" sz="4400" dirty="0" smtClean="0"/>
              <a:t>re and post test via Survey Monkey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51066" y="710339"/>
            <a:ext cx="40378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Art Rounds Course Stats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091612" y="3270380"/>
            <a:ext cx="4960776" cy="0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32228"/>
          <a:stretch/>
        </p:blipFill>
        <p:spPr>
          <a:xfrm>
            <a:off x="232152" y="810613"/>
            <a:ext cx="4135448" cy="37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2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95809" y="487524"/>
            <a:ext cx="27381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McNay Sessions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half" idx="4294967295"/>
          </p:nvPr>
        </p:nvSpPr>
        <p:spPr>
          <a:xfrm>
            <a:off x="4695808" y="1138806"/>
            <a:ext cx="3751076" cy="206517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dirty="0" smtClean="0"/>
              <a:t>Observe the Physical</a:t>
            </a:r>
          </a:p>
          <a:p>
            <a:r>
              <a:rPr lang="en-US" dirty="0" smtClean="0"/>
              <a:t>Play Well with Others</a:t>
            </a:r>
          </a:p>
          <a:p>
            <a:r>
              <a:rPr lang="en-US" dirty="0" smtClean="0"/>
              <a:t>To Ambiguity &amp; Beyond</a:t>
            </a:r>
          </a:p>
          <a:p>
            <a:r>
              <a:rPr lang="en-US" dirty="0" smtClean="0"/>
              <a:t>Patience with Patients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95808" y="3786460"/>
            <a:ext cx="29350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Winning Formula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sz="half" idx="4294967295"/>
          </p:nvPr>
        </p:nvSpPr>
        <p:spPr>
          <a:xfrm>
            <a:off x="4695808" y="4437742"/>
            <a:ext cx="4345556" cy="20651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Warm-up &amp; </a:t>
            </a:r>
            <a:r>
              <a:rPr lang="en-US" sz="2600" b="1" u="sng" dirty="0" smtClean="0"/>
              <a:t>food</a:t>
            </a:r>
          </a:p>
          <a:p>
            <a:r>
              <a:rPr lang="en-US" sz="2600" dirty="0" smtClean="0"/>
              <a:t>Observation &amp; practice in gallery (VTS)</a:t>
            </a:r>
          </a:p>
          <a:p>
            <a:r>
              <a:rPr lang="en-US" sz="2600" dirty="0" smtClean="0"/>
              <a:t>Group debrief</a:t>
            </a:r>
          </a:p>
          <a:p>
            <a:r>
              <a:rPr lang="en-US" sz="2600" dirty="0" smtClean="0"/>
              <a:t>Assignment with partner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6952" y="3460489"/>
            <a:ext cx="3720582" cy="0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88"/>
            <a:ext cx="4610878" cy="61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7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95808" y="0"/>
            <a:ext cx="4448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Session I: </a:t>
            </a:r>
            <a:r>
              <a:rPr lang="en-US" sz="3000" b="1" i="1" dirty="0" smtClean="0">
                <a:solidFill>
                  <a:srgbClr val="FF6600"/>
                </a:solidFill>
                <a:latin typeface="Calibri"/>
              </a:rPr>
              <a:t>Observe the Physical</a:t>
            </a:r>
            <a:endParaRPr lang="en-US" sz="3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half" idx="4294967295"/>
          </p:nvPr>
        </p:nvSpPr>
        <p:spPr>
          <a:xfrm>
            <a:off x="4695808" y="1032664"/>
            <a:ext cx="4345556" cy="250013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Describe ordinary object </a:t>
            </a:r>
            <a:br>
              <a:rPr lang="en-US" dirty="0" smtClean="0"/>
            </a:br>
            <a:r>
              <a:rPr lang="en-US" dirty="0" smtClean="0"/>
              <a:t>(7 adjectives)</a:t>
            </a:r>
          </a:p>
          <a:p>
            <a:r>
              <a:rPr lang="en-US" dirty="0" smtClean="0"/>
              <a:t>Model &amp; Practice VTS</a:t>
            </a:r>
          </a:p>
          <a:p>
            <a:r>
              <a:rPr lang="en-US" dirty="0" smtClean="0"/>
              <a:t>Find &amp; describe art patient with partner. (Resist urge to Google.)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08762" y="3605050"/>
            <a:ext cx="3720582" cy="0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73959" y="3636488"/>
            <a:ext cx="4370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Session II: </a:t>
            </a:r>
            <a:r>
              <a:rPr lang="en-US" sz="3000" b="1" i="1" dirty="0" smtClean="0">
                <a:solidFill>
                  <a:srgbClr val="FF6600"/>
                </a:solidFill>
                <a:latin typeface="Calibri"/>
              </a:rPr>
              <a:t>Play Well with Others</a:t>
            </a:r>
            <a:endParaRPr lang="en-US" sz="3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half" idx="4294967295"/>
          </p:nvPr>
        </p:nvSpPr>
        <p:spPr>
          <a:xfrm>
            <a:off x="4681043" y="4631584"/>
            <a:ext cx="4345556" cy="22264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dirty="0" smtClean="0"/>
              <a:t>Pocket museum</a:t>
            </a:r>
          </a:p>
          <a:p>
            <a:r>
              <a:rPr lang="en-US" sz="2600" dirty="0" smtClean="0"/>
              <a:t>VTS with emphasis on peer comments</a:t>
            </a:r>
          </a:p>
          <a:p>
            <a:r>
              <a:rPr lang="en-US" sz="2600" dirty="0" smtClean="0"/>
              <a:t>Share &amp; discuss art patient with others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r="36936"/>
          <a:stretch/>
        </p:blipFill>
        <p:spPr>
          <a:xfrm>
            <a:off x="208975" y="389729"/>
            <a:ext cx="4201150" cy="47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56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165" y="328787"/>
            <a:ext cx="49818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Session III: </a:t>
            </a:r>
            <a:r>
              <a:rPr lang="en-US" sz="3000" b="1" i="1" dirty="0" smtClean="0">
                <a:solidFill>
                  <a:srgbClr val="FF6600"/>
                </a:solidFill>
                <a:latin typeface="Calibri"/>
              </a:rPr>
              <a:t>To Ambiguity &amp; Beyond</a:t>
            </a:r>
            <a:endParaRPr lang="en-US" sz="3000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81846" y="3605049"/>
            <a:ext cx="3720582" cy="0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97624" y="3732536"/>
            <a:ext cx="494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Session IV: </a:t>
            </a:r>
            <a:r>
              <a:rPr lang="en-US" sz="3000" b="1" i="1" dirty="0" smtClean="0">
                <a:solidFill>
                  <a:srgbClr val="FF6600"/>
                </a:solidFill>
                <a:latin typeface="Calibri"/>
              </a:rPr>
              <a:t>Patience with Patients</a:t>
            </a:r>
            <a:endParaRPr lang="en-US" sz="3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31" y="5240297"/>
            <a:ext cx="3231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Scotty Walker, Improv Actor, The Denials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half" idx="4294967295"/>
          </p:nvPr>
        </p:nvSpPr>
        <p:spPr>
          <a:xfrm>
            <a:off x="4204854" y="1363493"/>
            <a:ext cx="4939145" cy="21048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Mystery object in a brown bag</a:t>
            </a:r>
          </a:p>
          <a:p>
            <a:r>
              <a:rPr lang="en-US" dirty="0" smtClean="0"/>
              <a:t>Gallery practice with Active </a:t>
            </a:r>
            <a:r>
              <a:rPr lang="en-US" dirty="0"/>
              <a:t>L</a:t>
            </a:r>
            <a:r>
              <a:rPr lang="en-US" dirty="0" smtClean="0"/>
              <a:t>ooking, Choices, Connections, Possibilities</a:t>
            </a:r>
          </a:p>
          <a:p>
            <a:r>
              <a:rPr lang="en-US" dirty="0" smtClean="0"/>
              <a:t>Share art patient with peers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half" idx="4294967295"/>
          </p:nvPr>
        </p:nvSpPr>
        <p:spPr>
          <a:xfrm>
            <a:off x="4279565" y="4759647"/>
            <a:ext cx="4747033" cy="201698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dirty="0" smtClean="0"/>
              <a:t>Make observations about actor</a:t>
            </a:r>
          </a:p>
          <a:p>
            <a:r>
              <a:rPr lang="en-US" dirty="0" smtClean="0"/>
              <a:t>Conduct differential diagnosis with assigned portraits</a:t>
            </a:r>
          </a:p>
          <a:p>
            <a:r>
              <a:rPr lang="en-US" dirty="0" smtClean="0"/>
              <a:t>Google art patient (and artist)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7" y="338150"/>
            <a:ext cx="3815392" cy="481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1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4723" y="374399"/>
            <a:ext cx="50696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Last Class: Creative Responses</a:t>
            </a:r>
            <a:endParaRPr lang="en-US" sz="3000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992361" y="3256388"/>
            <a:ext cx="4965372" cy="14661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/>
          <p:cNvSpPr>
            <a:spLocks noGrp="1"/>
          </p:cNvSpPr>
          <p:nvPr>
            <p:ph sz="half" idx="4294967295"/>
          </p:nvPr>
        </p:nvSpPr>
        <p:spPr>
          <a:xfrm>
            <a:off x="4034721" y="928870"/>
            <a:ext cx="4887815" cy="25001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Use art patient as inspiration</a:t>
            </a:r>
          </a:p>
          <a:p>
            <a:r>
              <a:rPr lang="en-US" dirty="0" smtClean="0"/>
              <a:t>Make a creative response to patient</a:t>
            </a:r>
          </a:p>
          <a:p>
            <a:r>
              <a:rPr lang="en-US" dirty="0" smtClean="0"/>
              <a:t>Share with peers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4587"/>
          <a:stretch/>
        </p:blipFill>
        <p:spPr>
          <a:xfrm>
            <a:off x="124821" y="523440"/>
            <a:ext cx="3545653" cy="5280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87" y="3649775"/>
            <a:ext cx="2336393" cy="2571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29" y="3652716"/>
            <a:ext cx="2296370" cy="26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3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43385"/>
            <a:ext cx="828735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PULSE OF ART</a:t>
            </a:r>
          </a:p>
          <a:p>
            <a:pPr algn="ctr"/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 the History of Art and the History of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Medicine </a:t>
            </a:r>
          </a:p>
          <a:p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Collaborating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Icahn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of Medicine at Mount Sinai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Solomon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Guggenheim Museum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York Academy of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Presenters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Bobbi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Coller, </a:t>
            </a:r>
            <a:r>
              <a:rPr lang="en-US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Department of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  <a:p>
            <a:pPr lvl="0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Icahn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of Medicine at Mount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Sinai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Sharon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Vatsky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Director of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Family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 </a:t>
            </a:r>
          </a:p>
          <a:p>
            <a:pPr lvl="0"/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Solomon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Guggenheim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</a:t>
            </a:r>
          </a:p>
          <a:p>
            <a:pPr lvl="0"/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Key Faculty: 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Barry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Coller, M.D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David Rockefeller Professor of Medicine, Vice President for Medical Affairs, Head of the Allen and Frances Adler Laboratory of Blood and Vascular Biology,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Physician-in-Chief,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Rockefeller University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3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17719" y="124631"/>
            <a:ext cx="32096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  <a:latin typeface="Calibri"/>
              </a:rPr>
              <a:t>Art Rounds Results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091612" y="3270380"/>
            <a:ext cx="4960776" cy="0"/>
          </a:xfrm>
          <a:prstGeom prst="line">
            <a:avLst/>
          </a:prstGeom>
          <a:ln w="73025" cmpd="dbl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739411" y="806558"/>
            <a:ext cx="4181565" cy="544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Interprofessional collaboration</a:t>
            </a:r>
            <a:br>
              <a:rPr lang="en-US" sz="2400" b="1" dirty="0" smtClean="0">
                <a:solidFill>
                  <a:prstClr val="black"/>
                </a:solidFill>
                <a:latin typeface="Calibri"/>
              </a:rPr>
            </a:b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Evaluation Research, 2010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b="1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Increase in time spent on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post-test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   compared to pre-test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Increase in number of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observations and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   amount of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words post-test to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pre-test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Improvement in comfort with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ambiguity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Improvement in communication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skills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Increase in comfort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with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  interprofessional communication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IMG_1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861" y="235800"/>
            <a:ext cx="3872891" cy="2904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7" descr="IMG_1775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07852" y="3370410"/>
            <a:ext cx="3872891" cy="29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24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2745" y="4070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Pulse of Art: Connections Between the History of Art and the History of Medicine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1006" y="1166843"/>
            <a:ext cx="878786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itchFamily="34" charset="0"/>
              </a:rPr>
              <a:t>Sponsor: </a:t>
            </a:r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Academy </a:t>
            </a:r>
            <a:r>
              <a:rPr lang="en-US" b="1" dirty="0">
                <a:latin typeface="Calibri" pitchFamily="34" charset="0"/>
              </a:rPr>
              <a:t>for Medicine and the Humanities, </a:t>
            </a:r>
            <a:r>
              <a:rPr lang="en-US" b="1" dirty="0" smtClean="0">
                <a:latin typeface="Calibri" pitchFamily="34" charset="0"/>
              </a:rPr>
              <a:t>Icahn </a:t>
            </a:r>
            <a:r>
              <a:rPr lang="en-US" b="1" dirty="0">
                <a:latin typeface="Calibri" pitchFamily="34" charset="0"/>
              </a:rPr>
              <a:t>School of Medicine at Mount Sinai</a:t>
            </a:r>
          </a:p>
          <a:p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Program </a:t>
            </a:r>
            <a:r>
              <a:rPr lang="en-US" b="1" dirty="0">
                <a:latin typeface="Calibri" pitchFamily="34" charset="0"/>
              </a:rPr>
              <a:t>Goals: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 pitchFamily="34" charset="0"/>
              </a:rPr>
              <a:t>Enhance </a:t>
            </a:r>
            <a:r>
              <a:rPr lang="en-US" b="1" dirty="0">
                <a:latin typeface="Calibri" pitchFamily="34" charset="0"/>
              </a:rPr>
              <a:t>Observational Skills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 pitchFamily="34" charset="0"/>
              </a:rPr>
              <a:t>Enhance </a:t>
            </a:r>
            <a:r>
              <a:rPr lang="en-US" b="1" dirty="0">
                <a:latin typeface="Calibri" pitchFamily="34" charset="0"/>
              </a:rPr>
              <a:t>Empathy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 pitchFamily="34" charset="0"/>
              </a:rPr>
              <a:t>Provide </a:t>
            </a:r>
            <a:r>
              <a:rPr lang="en-US" b="1" dirty="0">
                <a:latin typeface="Calibri" pitchFamily="34" charset="0"/>
              </a:rPr>
              <a:t>a Framework for Understanding </a:t>
            </a:r>
            <a:r>
              <a:rPr lang="en-US" b="1" dirty="0" smtClean="0">
                <a:latin typeface="Calibri" pitchFamily="34" charset="0"/>
              </a:rPr>
              <a:t>the Sweep </a:t>
            </a:r>
            <a:r>
              <a:rPr lang="en-US" b="1" dirty="0">
                <a:latin typeface="Calibri" pitchFamily="34" charset="0"/>
              </a:rPr>
              <a:t>of Medical History</a:t>
            </a:r>
          </a:p>
          <a:p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Course </a:t>
            </a:r>
            <a:r>
              <a:rPr lang="en-US" b="1" dirty="0">
                <a:latin typeface="Calibri" pitchFamily="34" charset="0"/>
              </a:rPr>
              <a:t>Structure: Elective for Medical Students, Trainees, and Faculty</a:t>
            </a:r>
          </a:p>
          <a:p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Enrollment</a:t>
            </a:r>
            <a:r>
              <a:rPr lang="en-US" b="1" dirty="0">
                <a:latin typeface="Calibri" pitchFamily="34" charset="0"/>
              </a:rPr>
              <a:t>: Course limited to 20 students</a:t>
            </a:r>
          </a:p>
          <a:p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Schedule</a:t>
            </a:r>
            <a:r>
              <a:rPr lang="en-US" b="1" dirty="0">
                <a:latin typeface="Calibri" pitchFamily="34" charset="0"/>
              </a:rPr>
              <a:t>: 11-12 weekly sessions of 90 minutes each</a:t>
            </a:r>
          </a:p>
          <a:p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Select </a:t>
            </a:r>
            <a:r>
              <a:rPr lang="en-US" b="1" dirty="0">
                <a:latin typeface="Calibri" pitchFamily="34" charset="0"/>
              </a:rPr>
              <a:t>topics: Observation in Medicine and Art; Picturing P</a:t>
            </a:r>
            <a:r>
              <a:rPr lang="en-US" b="1" dirty="0" smtClean="0">
                <a:latin typeface="Calibri" pitchFamily="34" charset="0"/>
              </a:rPr>
              <a:t>andemic </a:t>
            </a:r>
            <a:r>
              <a:rPr lang="en-US" b="1" dirty="0">
                <a:latin typeface="Calibri" pitchFamily="34" charset="0"/>
              </a:rPr>
              <a:t>Disease; Reading and Misreading Faces; The Ascendancy of American Science and Medicine in the 19</a:t>
            </a:r>
            <a:r>
              <a:rPr lang="en-US" b="1" baseline="30000" dirty="0">
                <a:latin typeface="Calibri" pitchFamily="34" charset="0"/>
              </a:rPr>
              <a:t>th</a:t>
            </a:r>
            <a:r>
              <a:rPr lang="en-US" b="1" dirty="0">
                <a:latin typeface="Calibri" pitchFamily="34" charset="0"/>
              </a:rPr>
              <a:t> Century; Images of Illness; Skin Deep</a:t>
            </a:r>
          </a:p>
          <a:p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Museum </a:t>
            </a:r>
            <a:r>
              <a:rPr lang="en-US" b="1" dirty="0">
                <a:latin typeface="Calibri" pitchFamily="34" charset="0"/>
              </a:rPr>
              <a:t>and Library Visits: Guggenheim Museum (2) and New York Academy of Medicine Rare Book Room</a:t>
            </a:r>
          </a:p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2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0/0c/Plate_depicting_emotions_of_grief_from_Charles_Darwin%27s_book_The_Expression_of_the_Emotions.jpg/800px-Plate_depicting_emotions_of_grief_from_Charles_Darwin%27s_book_The_Expression_of_the_Emo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85" y="26544"/>
            <a:ext cx="5793867" cy="60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076" y="6244464"/>
            <a:ext cx="8912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Illustration of grief from </a:t>
            </a:r>
            <a:r>
              <a:rPr lang="en-US" sz="1400" b="1" i="1" dirty="0">
                <a:latin typeface="Calibri" pitchFamily="34" charset="0"/>
              </a:rPr>
              <a:t>The Expression of the Emotions in Man and </a:t>
            </a:r>
            <a:r>
              <a:rPr lang="en-US" sz="1400" b="1" i="1" dirty="0" smtClean="0">
                <a:latin typeface="Calibri" pitchFamily="34" charset="0"/>
              </a:rPr>
              <a:t>Animals</a:t>
            </a:r>
            <a:r>
              <a:rPr lang="en-US" sz="1400" b="1" dirty="0" smtClean="0">
                <a:latin typeface="Calibri" pitchFamily="34" charset="0"/>
              </a:rPr>
              <a:t>, Charles Darwin, published </a:t>
            </a:r>
            <a:r>
              <a:rPr lang="en-US" sz="1400" b="1" dirty="0">
                <a:latin typeface="Calibri" pitchFamily="34" charset="0"/>
              </a:rPr>
              <a:t>by J. Murray, London, 1872. </a:t>
            </a:r>
            <a:r>
              <a:rPr lang="en-US" sz="1400" b="1" dirty="0" err="1" smtClean="0">
                <a:latin typeface="Calibri" pitchFamily="34" charset="0"/>
              </a:rPr>
              <a:t>Beinecke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Rare Book &amp; Manuscript Library, Yale University</a:t>
            </a:r>
            <a:r>
              <a:rPr lang="en-US" sz="1400" b="1" dirty="0" smtClean="0">
                <a:latin typeface="Calibri" pitchFamily="34" charset="0"/>
              </a:rPr>
              <a:t>.</a:t>
            </a:r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ttle Fourteen-Year-Old Danc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200" y="-26008013"/>
            <a:ext cx="7829550" cy="142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7186" y="5567294"/>
            <a:ext cx="8777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itchFamily="34" charset="0"/>
              </a:rPr>
              <a:t>Edgar </a:t>
            </a:r>
            <a:r>
              <a:rPr lang="en-US" b="1" dirty="0" smtClean="0">
                <a:latin typeface="Calibri" pitchFamily="34" charset="0"/>
              </a:rPr>
              <a:t>Degas</a:t>
            </a:r>
            <a:r>
              <a:rPr lang="en-US" b="1" i="1" dirty="0" smtClean="0">
                <a:latin typeface="Calibri" pitchFamily="34" charset="0"/>
              </a:rPr>
              <a:t>, The </a:t>
            </a:r>
            <a:r>
              <a:rPr lang="en-US" b="1" i="1" dirty="0">
                <a:latin typeface="Calibri" pitchFamily="34" charset="0"/>
              </a:rPr>
              <a:t>Little Fourteen-Year-Old </a:t>
            </a:r>
            <a:r>
              <a:rPr lang="en-US" b="1" i="1" dirty="0" smtClean="0">
                <a:latin typeface="Calibri" pitchFamily="34" charset="0"/>
              </a:rPr>
              <a:t>Dancer, </a:t>
            </a:r>
            <a:r>
              <a:rPr lang="en-US" b="1" dirty="0" smtClean="0">
                <a:latin typeface="Calibri" pitchFamily="34" charset="0"/>
              </a:rPr>
              <a:t>ca</a:t>
            </a:r>
            <a:r>
              <a:rPr lang="en-US" b="1" dirty="0">
                <a:latin typeface="Calibri" pitchFamily="34" charset="0"/>
              </a:rPr>
              <a:t>. 1880, cast 1922</a:t>
            </a:r>
          </a:p>
          <a:p>
            <a:r>
              <a:rPr lang="en-US" b="1" dirty="0" smtClean="0">
                <a:latin typeface="Calibri" pitchFamily="34" charset="0"/>
              </a:rPr>
              <a:t>Bronze</a:t>
            </a:r>
            <a:r>
              <a:rPr lang="en-US" b="1" dirty="0">
                <a:latin typeface="Calibri" pitchFamily="34" charset="0"/>
              </a:rPr>
              <a:t>, partially tinted, with cotton skirt and satin hair ribbon; wood </a:t>
            </a:r>
            <a:r>
              <a:rPr lang="en-US" b="1" dirty="0" smtClean="0">
                <a:latin typeface="Calibri" pitchFamily="34" charset="0"/>
              </a:rPr>
              <a:t>base,                            38 </a:t>
            </a:r>
            <a:r>
              <a:rPr lang="en-US" b="1" dirty="0">
                <a:latin typeface="Calibri" pitchFamily="34" charset="0"/>
              </a:rPr>
              <a:t>1/2 x </a:t>
            </a:r>
            <a:r>
              <a:rPr lang="en-US" b="1" dirty="0" smtClean="0">
                <a:latin typeface="Calibri" pitchFamily="34" charset="0"/>
              </a:rPr>
              <a:t>17 </a:t>
            </a:r>
            <a:r>
              <a:rPr lang="en-US" b="1" dirty="0">
                <a:latin typeface="Calibri" pitchFamily="34" charset="0"/>
              </a:rPr>
              <a:t>1/4 x </a:t>
            </a:r>
            <a:r>
              <a:rPr lang="en-US" b="1" dirty="0" smtClean="0">
                <a:latin typeface="Calibri" pitchFamily="34" charset="0"/>
              </a:rPr>
              <a:t>14 </a:t>
            </a:r>
            <a:r>
              <a:rPr lang="en-US" b="1" dirty="0">
                <a:latin typeface="Calibri" pitchFamily="34" charset="0"/>
              </a:rPr>
              <a:t>3/8 in. </a:t>
            </a:r>
          </a:p>
          <a:p>
            <a:r>
              <a:rPr lang="en-US" b="1" dirty="0" smtClean="0">
                <a:latin typeface="Calibri" pitchFamily="34" charset="0"/>
              </a:rPr>
              <a:t>Metropolitan Museum of Art, H</a:t>
            </a:r>
            <a:r>
              <a:rPr lang="en-US" b="1" dirty="0">
                <a:latin typeface="Calibri" pitchFamily="34" charset="0"/>
              </a:rPr>
              <a:t>. O. Havemeyer </a:t>
            </a:r>
            <a:r>
              <a:rPr lang="en-US" b="1" dirty="0" smtClean="0">
                <a:latin typeface="Calibri" pitchFamily="34" charset="0"/>
              </a:rPr>
              <a:t>Collection. NY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9218" name="Picture 2" descr="http://www.metmuseum.org/toah/images/hb/hb_29.100.370_av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719" y="686362"/>
            <a:ext cx="2780130" cy="4597908"/>
          </a:xfrm>
          <a:prstGeom prst="rect">
            <a:avLst/>
          </a:prstGeom>
          <a:noFill/>
        </p:spPr>
      </p:pic>
      <p:pic>
        <p:nvPicPr>
          <p:cNvPr id="9220" name="Picture 4" descr="http://www.metmuseum.org/toah/images/hb/hb_29.100.370_av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5117" y="658128"/>
            <a:ext cx="4354740" cy="460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2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630" y="5777913"/>
            <a:ext cx="8855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Galton</a:t>
            </a:r>
            <a:r>
              <a:rPr lang="en-US" b="1" dirty="0">
                <a:latin typeface="Calibri" pitchFamily="34" charset="0"/>
              </a:rPr>
              <a:t>: Composite Photographs of Men Convicted of Larceny (Without Violence) </a:t>
            </a:r>
          </a:p>
        </p:txBody>
      </p:sp>
      <p:pic>
        <p:nvPicPr>
          <p:cNvPr id="4" name="Picture 4" descr="CriminalCompos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5" y="1572944"/>
            <a:ext cx="83820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4528" y="6324419"/>
            <a:ext cx="2640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http://galton.org/composite.htm</a:t>
            </a:r>
          </a:p>
        </p:txBody>
      </p:sp>
    </p:spTree>
    <p:extLst>
      <p:ext uri="{BB962C8B-B14F-4D97-AF65-F5344CB8AC3E}">
        <p14:creationId xmlns:p14="http://schemas.microsoft.com/office/powerpoint/2010/main" val="74762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75674"/>
            <a:ext cx="4448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0" t="20583" r="21870" b="39708"/>
          <a:stretch>
            <a:fillRect/>
          </a:stretch>
        </p:blipFill>
        <p:spPr bwMode="auto">
          <a:xfrm>
            <a:off x="5257800" y="675674"/>
            <a:ext cx="3509963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199" y="6323032"/>
            <a:ext cx="844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Chuck Close, </a:t>
            </a:r>
            <a:r>
              <a:rPr lang="en-US" b="1" i="1" dirty="0" smtClean="0">
                <a:latin typeface="Calibri" pitchFamily="34" charset="0"/>
              </a:rPr>
              <a:t>Self Portrait</a:t>
            </a:r>
            <a:r>
              <a:rPr lang="en-US" b="1" dirty="0" smtClean="0">
                <a:latin typeface="Calibri" pitchFamily="34" charset="0"/>
              </a:rPr>
              <a:t>, 1997, Oil on canvas, 8’6” x 7’ , Museum of Modern Art, NY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8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woud Bey, &lt;i&gt;Omar&lt;/i&gt;, 2005. From the book Class Pictures (Aperture, 2007). Image courtesy Aperture Foundation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8" y="847202"/>
            <a:ext cx="3827011" cy="478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20814" y="6109367"/>
            <a:ext cx="8347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 err="1">
                <a:latin typeface="Calibri" panose="020F0502020204030204" pitchFamily="34" charset="0"/>
              </a:rPr>
              <a:t>Dawoud</a:t>
            </a:r>
            <a:r>
              <a:rPr lang="en-US" altLang="en-US" b="1" dirty="0"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</a:rPr>
              <a:t>Bey</a:t>
            </a:r>
            <a:r>
              <a:rPr lang="en-US" altLang="en-US" b="1" dirty="0">
                <a:latin typeface="Calibri" panose="020F0502020204030204" pitchFamily="34" charset="0"/>
              </a:rPr>
              <a:t>, </a:t>
            </a:r>
            <a:r>
              <a:rPr lang="en-US" altLang="en-US" b="1" i="1" dirty="0">
                <a:latin typeface="Calibri" panose="020F0502020204030204" pitchFamily="34" charset="0"/>
              </a:rPr>
              <a:t>Omar</a:t>
            </a:r>
            <a:r>
              <a:rPr lang="en-US" altLang="en-US" b="1" dirty="0">
                <a:latin typeface="Calibri" panose="020F0502020204030204" pitchFamily="34" charset="0"/>
              </a:rPr>
              <a:t>, 2005. From </a:t>
            </a:r>
            <a:r>
              <a:rPr lang="en-US" altLang="en-US" b="1" i="1" dirty="0" smtClean="0">
                <a:latin typeface="Calibri" panose="020F0502020204030204" pitchFamily="34" charset="0"/>
              </a:rPr>
              <a:t>Class </a:t>
            </a:r>
            <a:r>
              <a:rPr lang="en-US" altLang="en-US" b="1" i="1" dirty="0">
                <a:latin typeface="Calibri" panose="020F0502020204030204" pitchFamily="34" charset="0"/>
              </a:rPr>
              <a:t>Pictures </a:t>
            </a:r>
            <a:r>
              <a:rPr lang="en-US" altLang="en-US" b="1" dirty="0">
                <a:latin typeface="Calibri" panose="020F0502020204030204" pitchFamily="34" charset="0"/>
              </a:rPr>
              <a:t>(Aperture, 2007</a:t>
            </a:r>
            <a:r>
              <a:rPr lang="en-US" altLang="en-US" b="1" dirty="0" smtClean="0">
                <a:latin typeface="Calibri" panose="020F0502020204030204" pitchFamily="34" charset="0"/>
              </a:rPr>
              <a:t>).                                                 </a:t>
            </a:r>
            <a:r>
              <a:rPr lang="en-US" altLang="en-US" b="1" dirty="0">
                <a:latin typeface="Calibri" panose="020F0502020204030204" pitchFamily="34" charset="0"/>
              </a:rPr>
              <a:t>Image courtesy Aperture Foundation.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49323" y="614823"/>
            <a:ext cx="45400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b="1" dirty="0">
              <a:latin typeface="Calibri" panose="020F0502020204030204" pitchFamily="34" charset="0"/>
            </a:endParaRPr>
          </a:p>
          <a:p>
            <a:pPr algn="just"/>
            <a:r>
              <a:rPr lang="en-US" sz="2000" b="1" dirty="0">
                <a:latin typeface="Calibri" panose="020F0502020204030204" pitchFamily="34" charset="0"/>
              </a:rPr>
              <a:t>I know that I shouldn’t but sometimes I wonder how other people look at me. What do they see first? My brown-ness, my beard, my cap, my clothes, the color of my eyes, the design of my T-shirt? I think that people see my skin color first. They probably </a:t>
            </a:r>
            <a:r>
              <a:rPr lang="en-US" sz="2000" b="1" dirty="0" smtClean="0">
                <a:latin typeface="Calibri" panose="020F0502020204030204" pitchFamily="34" charset="0"/>
              </a:rPr>
              <a:t>see me </a:t>
            </a:r>
            <a:r>
              <a:rPr lang="en-US" sz="2000" b="1" dirty="0">
                <a:latin typeface="Calibri" panose="020F0502020204030204" pitchFamily="34" charset="0"/>
              </a:rPr>
              <a:t>as a brown guy. Then, they might see my black beard and my white </a:t>
            </a:r>
            <a:r>
              <a:rPr lang="en-US" sz="2000" b="1" dirty="0" err="1">
                <a:latin typeface="Calibri" panose="020F0502020204030204" pitchFamily="34" charset="0"/>
              </a:rPr>
              <a:t>kufi</a:t>
            </a:r>
            <a:r>
              <a:rPr lang="en-US" sz="2000" b="1" dirty="0">
                <a:latin typeface="Calibri" panose="020F0502020204030204" pitchFamily="34" charset="0"/>
              </a:rPr>
              <a:t> (prayer cap) and figure out I am Muslim. They see my most earthly qualities first. Brown, that’s the very color of the earth, the mud from which God created us. Sometimes I wonder what color my soul is. I hope that it’s the color of heaven.</a:t>
            </a:r>
          </a:p>
        </p:txBody>
      </p:sp>
    </p:spTree>
    <p:extLst>
      <p:ext uri="{BB962C8B-B14F-4D97-AF65-F5344CB8AC3E}">
        <p14:creationId xmlns:p14="http://schemas.microsoft.com/office/powerpoint/2010/main" val="386905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vslIuEyf1PU/TyR8PAK3PBI/AAAAAAAAAGI/GZeVNi-5TYw/s1600/img002+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"/>
            <a:ext cx="885825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158586" y="6078682"/>
            <a:ext cx="68458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/>
              <a:t>Rinke </a:t>
            </a:r>
            <a:r>
              <a:rPr lang="en-US" altLang="en-US" sz="1600" b="1" dirty="0" err="1"/>
              <a:t>Dijkstra</a:t>
            </a:r>
            <a:r>
              <a:rPr lang="en-US" altLang="en-US" sz="1600" b="1" dirty="0"/>
              <a:t> , </a:t>
            </a:r>
            <a:r>
              <a:rPr lang="en-US" altLang="en-US" sz="1600" b="1" i="1" dirty="0"/>
              <a:t>Tia, Amsterdam, the Netherlands, 14 November 1994, </a:t>
            </a:r>
            <a:r>
              <a:rPr lang="en-US" altLang="en-US" sz="1600" b="1" i="1" dirty="0" smtClean="0"/>
              <a:t>Tia Amsterdam, the Netherlands, 23 </a:t>
            </a:r>
            <a:r>
              <a:rPr lang="en-US" altLang="en-US" sz="1600" b="1" i="1" dirty="0"/>
              <a:t>June 1994</a:t>
            </a:r>
          </a:p>
        </p:txBody>
      </p:sp>
    </p:spTree>
    <p:extLst>
      <p:ext uri="{BB962C8B-B14F-4D97-AF65-F5344CB8AC3E}">
        <p14:creationId xmlns:p14="http://schemas.microsoft.com/office/powerpoint/2010/main" val="199472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427</TotalTime>
  <Words>971</Words>
  <Application>Microsoft Macintosh PowerPoint</Application>
  <PresentationFormat>On-screen Show (4:3)</PresentationFormat>
  <Paragraphs>124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Default Design</vt:lpstr>
      <vt:lpstr>1_Default Design</vt:lpstr>
      <vt:lpstr>Office Theme</vt:lpstr>
      <vt:lpstr>IDEA EXCHANGE: Programs and Pedagogy June 8, 2016 4:00 PM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collerb</dc:creator>
  <cp:lastModifiedBy>Mark Smiley</cp:lastModifiedBy>
  <cp:revision>57</cp:revision>
  <dcterms:created xsi:type="dcterms:W3CDTF">2016-05-22T19:19:08Z</dcterms:created>
  <dcterms:modified xsi:type="dcterms:W3CDTF">2016-07-11T02:35:20Z</dcterms:modified>
</cp:coreProperties>
</file>